
<file path=[Content_Types].xml><?xml version="1.0" encoding="utf-8"?>
<Types xmlns="http://schemas.openxmlformats.org/package/2006/content-types">
  <Override PartName="/_rels/.rels" ContentType="application/vnd.openxmlformats-package.relationships+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media/image8.png" ContentType="image/png"/>
  <Override PartName="/ppt/media/image4.png" ContentType="image/png"/>
  <Override PartName="/ppt/media/image17.png" ContentType="image/png"/>
  <Override PartName="/ppt/media/image9.png" ContentType="image/png"/>
  <Override PartName="/ppt/media/image5.png" ContentType="image/png"/>
  <Override PartName="/ppt/media/image13.wmf" ContentType="image/x-wmf"/>
  <Override PartName="/ppt/media/image1.png" ContentType="image/png"/>
  <Override PartName="/ppt/media/image18.png" ContentType="image/png"/>
  <Override PartName="/ppt/media/image14.png" ContentType="image/png"/>
  <Override PartName="/ppt/media/image10.png" ContentType="image/png"/>
  <Override PartName="/ppt/media/image6.png" ContentType="image/png"/>
  <Override PartName="/ppt/media/image2.png" ContentType="image/png"/>
  <Override PartName="/ppt/media/image19.png" ContentType="image/png"/>
  <Override PartName="/ppt/media/image15.png" ContentType="image/png"/>
  <Override PartName="/ppt/media/image11.png" ContentType="image/png"/>
  <Override PartName="/ppt/media/image7.png" ContentType="image/png"/>
  <Override PartName="/ppt/media/image3.png" ContentType="image/png"/>
  <Override PartName="/ppt/media/image16.png" ContentType="image/png"/>
  <Override PartName="/ppt/media/image12.png" ContentType="image/pn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9"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40"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41"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42" name="PlaceHolder 5"/>
          <p:cNvSpPr>
            <a:spLocks noGrp="1"/>
          </p:cNvSpPr>
          <p:nvPr>
            <p:ph type="sldNum"/>
          </p:nvPr>
        </p:nvSpPr>
        <p:spPr>
          <a:xfrm>
            <a:off x="4399200" y="9555480"/>
            <a:ext cx="3372840" cy="502560"/>
          </a:xfrm>
          <a:prstGeom prst="rect">
            <a:avLst/>
          </a:prstGeom>
        </p:spPr>
        <p:txBody>
          <a:bodyPr anchor="b" bIns="0" lIns="0" rIns="0" tIns="0" wrap="none"/>
          <a:p>
            <a:pPr algn="r"/>
            <a:fld id="{0F61365B-5ABA-4E76-9906-EE8886EF40BB}"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PlaceHolder 1"/>
          <p:cNvSpPr>
            <a:spLocks noGrp="1"/>
          </p:cNvSpPr>
          <p:nvPr>
            <p:ph type="body"/>
          </p:nvPr>
        </p:nvSpPr>
        <p:spPr>
          <a:xfrm>
            <a:off x="685800" y="4343400"/>
            <a:ext cx="5485680" cy="4114080"/>
          </a:xfrm>
          <a:prstGeom prst="rect">
            <a:avLst/>
          </a:prstGeom>
        </p:spPr>
        <p:txBody>
          <a:bodyPr bIns="0" lIns="0" rIns="0" tIns="0"/>
          <a:p>
            <a:r>
              <a:rPr lang="en-US"/>
              <a:t>The second project was successfully implemented in Chisinau city on Autosalubritate company</a:t>
            </a:r>
            <a:endParaRPr/>
          </a:p>
        </p:txBody>
      </p:sp>
      <p:sp>
        <p:nvSpPr>
          <p:cNvPr id="97"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0F97BEFE-365A-4340-A922-904BB85E2FCA}" type="slidenum">
              <a:rPr lang="en-US" sz="1200">
                <a:solidFill>
                  <a:srgbClr val="ffffff"/>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PlaceHolder 1"/>
          <p:cNvSpPr>
            <a:spLocks noGrp="1"/>
          </p:cNvSpPr>
          <p:nvPr>
            <p:ph type="body"/>
          </p:nvPr>
        </p:nvSpPr>
        <p:spPr>
          <a:xfrm>
            <a:off x="685800" y="4343400"/>
            <a:ext cx="5485680" cy="4114080"/>
          </a:xfrm>
          <a:prstGeom prst="rect">
            <a:avLst/>
          </a:prstGeom>
        </p:spPr>
        <p:txBody>
          <a:bodyPr bIns="0" lIns="0" rIns="0" tIns="0"/>
          <a:p>
            <a:r>
              <a:rPr lang="en-US"/>
              <a:t>Login </a:t>
            </a:r>
            <a:endParaRPr/>
          </a:p>
        </p:txBody>
      </p:sp>
      <p:sp>
        <p:nvSpPr>
          <p:cNvPr id="99"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659B2C64-DD7F-4EE7-8426-926B583F5AD3}" type="slidenum">
              <a:rPr lang="en-US" sz="1200">
                <a:solidFill>
                  <a:srgbClr val="ffffff"/>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PlaceHolder 1"/>
          <p:cNvSpPr>
            <a:spLocks noGrp="1"/>
          </p:cNvSpPr>
          <p:nvPr>
            <p:ph type="body"/>
          </p:nvPr>
        </p:nvSpPr>
        <p:spPr>
          <a:xfrm>
            <a:off x="685800" y="4343400"/>
            <a:ext cx="5485680" cy="4114080"/>
          </a:xfrm>
          <a:prstGeom prst="rect">
            <a:avLst/>
          </a:prstGeom>
        </p:spPr>
        <p:txBody>
          <a:bodyPr bIns="0" lIns="0" rIns="0" tIns="0"/>
          <a:p>
            <a:r>
              <a:rPr lang="en-US"/>
              <a:t>Smartphone in cabin of vehicle. Operating mode.</a:t>
            </a:r>
            <a:endParaRPr/>
          </a:p>
        </p:txBody>
      </p:sp>
      <p:sp>
        <p:nvSpPr>
          <p:cNvPr id="101"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8D29107B-E88D-4B7C-BEBB-B9E779C6ECFD}" type="slidenum">
              <a:rPr lang="en-US" sz="1200">
                <a:solidFill>
                  <a:srgbClr val="ffffff"/>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685800" y="4343400"/>
            <a:ext cx="5485680" cy="4114080"/>
          </a:xfrm>
          <a:prstGeom prst="rect">
            <a:avLst/>
          </a:prstGeom>
        </p:spPr>
        <p:txBody>
          <a:bodyPr bIns="0" lIns="0" rIns="0" tIns="0"/>
          <a:p>
            <a:r>
              <a:rPr lang="en-US"/>
              <a:t>Here we see the cars and customers.</a:t>
            </a:r>
            <a:endParaRPr/>
          </a:p>
        </p:txBody>
      </p:sp>
      <p:sp>
        <p:nvSpPr>
          <p:cNvPr id="103"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955BE514-FFFC-4A2A-AFFB-CAC959A07E3C}" type="slidenum">
              <a:rPr lang="en-US" sz="1200">
                <a:solidFill>
                  <a:srgbClr val="ffffff"/>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PlaceHolder 1"/>
          <p:cNvSpPr>
            <a:spLocks noGrp="1"/>
          </p:cNvSpPr>
          <p:nvPr>
            <p:ph type="body"/>
          </p:nvPr>
        </p:nvSpPr>
        <p:spPr>
          <a:xfrm>
            <a:off x="685800" y="4343400"/>
            <a:ext cx="5485680" cy="4114080"/>
          </a:xfrm>
          <a:prstGeom prst="rect">
            <a:avLst/>
          </a:prstGeom>
        </p:spPr>
        <p:txBody>
          <a:bodyPr bIns="0" lIns="0" rIns="0" tIns="0"/>
          <a:p>
            <a:r>
              <a:rPr lang="en-US"/>
              <a:t>Here we see points of collection of garbage containers and track of vehicle</a:t>
            </a:r>
            <a:endParaRPr/>
          </a:p>
        </p:txBody>
      </p:sp>
      <p:sp>
        <p:nvSpPr>
          <p:cNvPr id="105"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445D888C-17B1-4493-B0E9-F9C69922DB03}" type="slidenum">
              <a:rPr lang="en-US" sz="1200">
                <a:solidFill>
                  <a:srgbClr val="ffffff"/>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PlaceHolder 1"/>
          <p:cNvSpPr>
            <a:spLocks noGrp="1"/>
          </p:cNvSpPr>
          <p:nvPr>
            <p:ph type="body"/>
          </p:nvPr>
        </p:nvSpPr>
        <p:spPr>
          <a:xfrm>
            <a:off x="685800" y="4343400"/>
            <a:ext cx="5485680" cy="4114080"/>
          </a:xfrm>
          <a:prstGeom prst="rect">
            <a:avLst/>
          </a:prstGeom>
        </p:spPr>
        <p:txBody>
          <a:bodyPr bIns="0" lIns="0" rIns="0" tIns="0"/>
          <a:p>
            <a:r>
              <a:rPr lang="en-US"/>
              <a:t>Here we see Database of clients (companies).</a:t>
            </a:r>
            <a:endParaRPr/>
          </a:p>
        </p:txBody>
      </p:sp>
      <p:sp>
        <p:nvSpPr>
          <p:cNvPr id="107"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41F6F74A-E809-4C90-82CB-CABCF0F16F9C}" type="slidenum">
              <a:rPr lang="en-US" sz="1200">
                <a:solidFill>
                  <a:srgbClr val="ffffff"/>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PlaceHolder 1"/>
          <p:cNvSpPr>
            <a:spLocks noGrp="1"/>
          </p:cNvSpPr>
          <p:nvPr>
            <p:ph type="body"/>
          </p:nvPr>
        </p:nvSpPr>
        <p:spPr>
          <a:xfrm>
            <a:off x="685800" y="4343400"/>
            <a:ext cx="5485680" cy="4114080"/>
          </a:xfrm>
          <a:prstGeom prst="rect">
            <a:avLst/>
          </a:prstGeom>
        </p:spPr>
        <p:txBody>
          <a:bodyPr bIns="0" lIns="0" rIns="0" tIns="0"/>
          <a:p>
            <a:r>
              <a:rPr lang="en-US"/>
              <a:t>Here we see one of reports for vehicles</a:t>
            </a:r>
            <a:endParaRPr/>
          </a:p>
        </p:txBody>
      </p:sp>
      <p:sp>
        <p:nvSpPr>
          <p:cNvPr id="109"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D831B2AF-F28D-46F1-B417-ED51D1195902}" type="slidenum">
              <a:rPr lang="en-US" sz="1200">
                <a:solidFill>
                  <a:srgbClr val="ffffff"/>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PlaceHolder 1"/>
          <p:cNvSpPr>
            <a:spLocks noGrp="1"/>
          </p:cNvSpPr>
          <p:nvPr>
            <p:ph type="body"/>
          </p:nvPr>
        </p:nvSpPr>
        <p:spPr>
          <a:xfrm>
            <a:off x="685800" y="4343400"/>
            <a:ext cx="5485680" cy="4114080"/>
          </a:xfrm>
          <a:prstGeom prst="rect">
            <a:avLst/>
          </a:prstGeom>
        </p:spPr>
        <p:txBody>
          <a:bodyPr bIns="0" lIns="0" rIns="0" tIns="0"/>
          <a:p>
            <a:r>
              <a:rPr lang="en-US"/>
              <a:t>Here we see the picture report of vehicle driver about impossibility of cleaning of the garbage containers because car prevent. Client shall provide access. The work is executing on base of contract.</a:t>
            </a:r>
            <a:endParaRPr/>
          </a:p>
        </p:txBody>
      </p:sp>
      <p:sp>
        <p:nvSpPr>
          <p:cNvPr id="111" name="CustomShape 2"/>
          <p:cNvSpPr/>
          <p:nvPr/>
        </p:nvSpPr>
        <p:spPr>
          <a:xfrm>
            <a:off x="3884760" y="8685360"/>
            <a:ext cx="2971080" cy="456480"/>
          </a:xfrm>
          <a:prstGeom prst="rect">
            <a:avLst/>
          </a:prstGeom>
          <a:noFill/>
          <a:ln>
            <a:noFill/>
          </a:ln>
        </p:spPr>
        <p:txBody>
          <a:bodyPr anchor="b" bIns="45000" lIns="90000" rIns="90000" tIns="45000"/>
          <a:p>
            <a:pPr algn="r">
              <a:lnSpc>
                <a:spcPct val="100000"/>
              </a:lnSpc>
            </a:pPr>
            <a:fld id="{ED5AA644-5A65-4D94-9393-EB2D1F20E202}" type="slidenum">
              <a:rPr lang="en-US" sz="1200">
                <a:solidFill>
                  <a:srgbClr val="ffffff"/>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 name="PlaceHolder 2"/>
          <p:cNvSpPr>
            <a:spLocks noGrp="1"/>
          </p:cNvSpPr>
          <p:nvPr>
            <p:ph type="body"/>
          </p:nvPr>
        </p:nvSpPr>
        <p:spPr>
          <a:xfrm>
            <a:off x="457200" y="1604520"/>
            <a:ext cx="8229240" cy="1896840"/>
          </a:xfrm>
          <a:prstGeom prst="rect">
            <a:avLst/>
          </a:prstGeom>
        </p:spPr>
        <p:txBody>
          <a:bodyPr bIns="0" lIns="0" rIns="0" tIns="0" wrap="none"/>
          <a:p>
            <a:endParaRPr/>
          </a:p>
        </p:txBody>
      </p:sp>
      <p:sp>
        <p:nvSpPr>
          <p:cNvPr id="27" name="PlaceHolder 3"/>
          <p:cNvSpPr>
            <a:spLocks noGrp="1"/>
          </p:cNvSpPr>
          <p:nvPr>
            <p:ph type="body"/>
          </p:nvPr>
        </p:nvSpPr>
        <p:spPr>
          <a:xfrm>
            <a:off x="457200" y="3681720"/>
            <a:ext cx="822924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9"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0"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31" name="PlaceHolder 4"/>
          <p:cNvSpPr>
            <a:spLocks noGrp="1"/>
          </p:cNvSpPr>
          <p:nvPr>
            <p:ph type="body"/>
          </p:nvPr>
        </p:nvSpPr>
        <p:spPr>
          <a:xfrm>
            <a:off x="4673520" y="3681720"/>
            <a:ext cx="4015440" cy="1896840"/>
          </a:xfrm>
          <a:prstGeom prst="rect">
            <a:avLst/>
          </a:prstGeom>
        </p:spPr>
        <p:txBody>
          <a:bodyPr bIns="0" lIns="0" rIns="0" tIns="0" wrap="none"/>
          <a:p>
            <a:endParaRPr/>
          </a:p>
        </p:txBody>
      </p:sp>
      <p:sp>
        <p:nvSpPr>
          <p:cNvPr id="32" name="PlaceHolder 5"/>
          <p:cNvSpPr>
            <a:spLocks noGrp="1"/>
          </p:cNvSpPr>
          <p:nvPr>
            <p:ph type="body"/>
          </p:nvPr>
        </p:nvSpPr>
        <p:spPr>
          <a:xfrm>
            <a:off x="457200" y="3681720"/>
            <a:ext cx="401544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35" name="PlaceHolder 3"/>
          <p:cNvSpPr>
            <a:spLocks noGrp="1"/>
          </p:cNvSpPr>
          <p:nvPr>
            <p:ph type="body"/>
          </p:nvPr>
        </p:nvSpPr>
        <p:spPr>
          <a:xfrm>
            <a:off x="4673520" y="1604520"/>
            <a:ext cx="4015440" cy="1896840"/>
          </a:xfrm>
          <a:prstGeom prst="rect">
            <a:avLst/>
          </a:prstGeom>
        </p:spPr>
        <p:txBody>
          <a:bodyPr bIns="0" lIns="0" rIns="0" tIns="0" wrap="none"/>
          <a:p>
            <a:endParaRPr/>
          </a:p>
        </p:txBody>
      </p:sp>
      <p:pic>
        <p:nvPicPr>
          <p:cNvPr descr="" id="36" name=""/>
          <p:cNvPicPr/>
          <p:nvPr/>
        </p:nvPicPr>
        <p:blipFill>
          <a:blip r:embed="rId2"/>
          <a:stretch>
            <a:fillRect/>
          </a:stretch>
        </p:blipFill>
        <p:spPr>
          <a:xfrm>
            <a:off x="5492520" y="3681360"/>
            <a:ext cx="2377440" cy="1896840"/>
          </a:xfrm>
          <a:prstGeom prst="rect">
            <a:avLst/>
          </a:prstGeom>
          <a:ln>
            <a:noFill/>
          </a:ln>
        </p:spPr>
      </p:pic>
      <p:pic>
        <p:nvPicPr>
          <p:cNvPr descr="" id="37" name=""/>
          <p:cNvPicPr/>
          <p:nvPr/>
        </p:nvPicPr>
        <p:blipFill>
          <a:blip r:embed="rId3"/>
          <a:stretch>
            <a:fillRect/>
          </a:stretch>
        </p:blipFill>
        <p:spPr>
          <a:xfrm>
            <a:off x="1276200" y="3681360"/>
            <a:ext cx="2377440" cy="18968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subTitle"/>
          </p:nvPr>
        </p:nvSpPr>
        <p:spPr>
          <a:xfrm>
            <a:off x="457200" y="1604520"/>
            <a:ext cx="8229240" cy="397764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822924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0" name="PlaceHolder 3"/>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15" name="PlaceHolder 3"/>
          <p:cNvSpPr>
            <a:spLocks noGrp="1"/>
          </p:cNvSpPr>
          <p:nvPr>
            <p:ph type="body"/>
          </p:nvPr>
        </p:nvSpPr>
        <p:spPr>
          <a:xfrm>
            <a:off x="457200" y="3681720"/>
            <a:ext cx="4015440" cy="1896840"/>
          </a:xfrm>
          <a:prstGeom prst="rect">
            <a:avLst/>
          </a:prstGeom>
        </p:spPr>
        <p:txBody>
          <a:bodyPr bIns="0" lIns="0" rIns="0" tIns="0" wrap="none"/>
          <a:p>
            <a:endParaRPr/>
          </a:p>
        </p:txBody>
      </p:sp>
      <p:sp>
        <p:nvSpPr>
          <p:cNvPr id="16" name="PlaceHolder 4"/>
          <p:cNvSpPr>
            <a:spLocks noGrp="1"/>
          </p:cNvSpPr>
          <p:nvPr>
            <p:ph type="body"/>
          </p:nvPr>
        </p:nvSpPr>
        <p:spPr>
          <a:xfrm>
            <a:off x="4673520" y="1604520"/>
            <a:ext cx="401544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 name="PlaceHolder 2"/>
          <p:cNvSpPr>
            <a:spLocks noGrp="1"/>
          </p:cNvSpPr>
          <p:nvPr>
            <p:ph type="body"/>
          </p:nvPr>
        </p:nvSpPr>
        <p:spPr>
          <a:xfrm>
            <a:off x="457200" y="1604520"/>
            <a:ext cx="4015440" cy="3977280"/>
          </a:xfrm>
          <a:prstGeom prst="rect">
            <a:avLst/>
          </a:prstGeom>
        </p:spPr>
        <p:txBody>
          <a:bodyPr bIns="0" lIns="0" rIns="0" tIns="0" wrap="none"/>
          <a:p>
            <a:endParaRPr/>
          </a:p>
        </p:txBody>
      </p:sp>
      <p:sp>
        <p:nvSpPr>
          <p:cNvPr id="19"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0" name="PlaceHolder 4"/>
          <p:cNvSpPr>
            <a:spLocks noGrp="1"/>
          </p:cNvSpPr>
          <p:nvPr>
            <p:ph type="body"/>
          </p:nvPr>
        </p:nvSpPr>
        <p:spPr>
          <a:xfrm>
            <a:off x="4673520" y="3681720"/>
            <a:ext cx="401544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 name="PlaceHolder 2"/>
          <p:cNvSpPr>
            <a:spLocks noGrp="1"/>
          </p:cNvSpPr>
          <p:nvPr>
            <p:ph type="body"/>
          </p:nvPr>
        </p:nvSpPr>
        <p:spPr>
          <a:xfrm>
            <a:off x="457200" y="1604520"/>
            <a:ext cx="4015440" cy="1896840"/>
          </a:xfrm>
          <a:prstGeom prst="rect">
            <a:avLst/>
          </a:prstGeom>
        </p:spPr>
        <p:txBody>
          <a:bodyPr bIns="0" lIns="0" rIns="0" tIns="0" wrap="none"/>
          <a:p>
            <a:endParaRPr/>
          </a:p>
        </p:txBody>
      </p:sp>
      <p:sp>
        <p:nvSpPr>
          <p:cNvPr id="23" name="PlaceHolder 3"/>
          <p:cNvSpPr>
            <a:spLocks noGrp="1"/>
          </p:cNvSpPr>
          <p:nvPr>
            <p:ph type="body"/>
          </p:nvPr>
        </p:nvSpPr>
        <p:spPr>
          <a:xfrm>
            <a:off x="4673520" y="1604520"/>
            <a:ext cx="4015440" cy="1896840"/>
          </a:xfrm>
          <a:prstGeom prst="rect">
            <a:avLst/>
          </a:prstGeom>
        </p:spPr>
        <p:txBody>
          <a:bodyPr bIns="0" lIns="0" rIns="0" tIns="0" wrap="none"/>
          <a:p>
            <a:endParaRPr/>
          </a:p>
        </p:txBody>
      </p:sp>
      <p:sp>
        <p:nvSpPr>
          <p:cNvPr id="24" name="PlaceHolder 4"/>
          <p:cNvSpPr>
            <a:spLocks noGrp="1"/>
          </p:cNvSpPr>
          <p:nvPr>
            <p:ph type="body"/>
          </p:nvPr>
        </p:nvSpPr>
        <p:spPr>
          <a:xfrm>
            <a:off x="457200" y="3681720"/>
            <a:ext cx="822852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1436040"/>
            <a:ext cx="9143280" cy="45000"/>
          </a:xfrm>
          <a:prstGeom prst="rect">
            <a:avLst/>
          </a:prstGeom>
          <a:solidFill>
            <a:srgbClr val="ffffff"/>
          </a:solidFill>
          <a:ln w="47880">
            <a:noFill/>
          </a:ln>
        </p:spPr>
      </p:sp>
      <p:sp>
        <p:nvSpPr>
          <p:cNvPr id="1" name="CustomShape 2"/>
          <p:cNvSpPr/>
          <p:nvPr/>
        </p:nvSpPr>
        <p:spPr>
          <a:xfrm>
            <a:off x="0" y="0"/>
            <a:ext cx="9143280" cy="1433160"/>
          </a:xfrm>
          <a:prstGeom prst="rect">
            <a:avLst/>
          </a:prstGeom>
          <a:solidFill>
            <a:srgbClr val="000000"/>
          </a:solidFill>
          <a:ln w="47880">
            <a:noFill/>
          </a:ln>
        </p:spPr>
      </p:sp>
      <p:sp>
        <p:nvSpPr>
          <p:cNvPr id="2"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3" name="PlaceHolder 4"/>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slideLayout" Target="../slideLayouts/slideLayout1.xml"/><Relationship Id="rId1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3" name="Рисунок 29"/>
          <p:cNvPicPr/>
          <p:nvPr/>
        </p:nvPicPr>
        <p:blipFill>
          <a:blip r:embed="rId1"/>
          <a:stretch>
            <a:fillRect/>
          </a:stretch>
        </p:blipFill>
        <p:spPr>
          <a:xfrm>
            <a:off x="1297080" y="2209680"/>
            <a:ext cx="1221840" cy="943560"/>
          </a:xfrm>
          <a:prstGeom prst="rect">
            <a:avLst/>
          </a:prstGeom>
          <a:ln w="9360">
            <a:noFill/>
          </a:ln>
        </p:spPr>
      </p:pic>
      <p:pic>
        <p:nvPicPr>
          <p:cNvPr descr="" id="44" name="Picture 11"/>
          <p:cNvPicPr/>
          <p:nvPr/>
        </p:nvPicPr>
        <p:blipFill>
          <a:blip r:embed="rId2"/>
          <a:stretch>
            <a:fillRect/>
          </a:stretch>
        </p:blipFill>
        <p:spPr>
          <a:xfrm>
            <a:off x="3890880" y="3445200"/>
            <a:ext cx="2321640" cy="1703880"/>
          </a:xfrm>
          <a:prstGeom prst="rect">
            <a:avLst/>
          </a:prstGeom>
          <a:ln w="9360">
            <a:noFill/>
          </a:ln>
        </p:spPr>
      </p:pic>
      <p:pic>
        <p:nvPicPr>
          <p:cNvPr descr="" id="45" name="Рисунок 24"/>
          <p:cNvPicPr/>
          <p:nvPr/>
        </p:nvPicPr>
        <p:blipFill>
          <a:blip r:embed="rId3"/>
          <a:stretch>
            <a:fillRect/>
          </a:stretch>
        </p:blipFill>
        <p:spPr>
          <a:xfrm>
            <a:off x="3164400" y="2152080"/>
            <a:ext cx="2482200" cy="1289160"/>
          </a:xfrm>
          <a:prstGeom prst="rect">
            <a:avLst/>
          </a:prstGeom>
          <a:ln w="9360">
            <a:noFill/>
          </a:ln>
        </p:spPr>
      </p:pic>
      <p:sp>
        <p:nvSpPr>
          <p:cNvPr id="46" name="CustomShape 1"/>
          <p:cNvSpPr/>
          <p:nvPr/>
        </p:nvSpPr>
        <p:spPr>
          <a:xfrm>
            <a:off x="107640" y="0"/>
            <a:ext cx="8856360" cy="140760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  </a:t>
            </a:r>
            <a:endParaRPr/>
          </a:p>
        </p:txBody>
      </p:sp>
      <p:pic>
        <p:nvPicPr>
          <p:cNvPr descr="" id="47" name="Picture 7"/>
          <p:cNvPicPr/>
          <p:nvPr/>
        </p:nvPicPr>
        <p:blipFill>
          <a:blip r:embed="rId4"/>
          <a:stretch>
            <a:fillRect/>
          </a:stretch>
        </p:blipFill>
        <p:spPr>
          <a:xfrm>
            <a:off x="6566040" y="3789000"/>
            <a:ext cx="1799640" cy="2142360"/>
          </a:xfrm>
          <a:prstGeom prst="rect">
            <a:avLst/>
          </a:prstGeom>
          <a:ln w="9360">
            <a:noFill/>
          </a:ln>
        </p:spPr>
      </p:pic>
      <p:pic>
        <p:nvPicPr>
          <p:cNvPr descr="" id="48" name="Picture 10"/>
          <p:cNvPicPr/>
          <p:nvPr/>
        </p:nvPicPr>
        <p:blipFill>
          <a:blip r:embed="rId5"/>
          <a:stretch>
            <a:fillRect/>
          </a:stretch>
        </p:blipFill>
        <p:spPr>
          <a:xfrm>
            <a:off x="3484800" y="4821840"/>
            <a:ext cx="2375640" cy="919800"/>
          </a:xfrm>
          <a:prstGeom prst="rect">
            <a:avLst/>
          </a:prstGeom>
          <a:ln w="9360">
            <a:noFill/>
          </a:ln>
        </p:spPr>
      </p:pic>
      <p:sp>
        <p:nvSpPr>
          <p:cNvPr id="49" name="Line 2"/>
          <p:cNvSpPr/>
          <p:nvPr/>
        </p:nvSpPr>
        <p:spPr>
          <a:xfrm>
            <a:off x="2627640" y="5373000"/>
            <a:ext cx="881640" cy="0"/>
          </a:xfrm>
          <a:prstGeom prst="line">
            <a:avLst/>
          </a:prstGeom>
          <a:ln w="28440">
            <a:solidFill>
              <a:srgbClr val="eaa900"/>
            </a:solidFill>
            <a:round/>
          </a:ln>
        </p:spPr>
      </p:sp>
      <p:sp>
        <p:nvSpPr>
          <p:cNvPr id="50" name="Line 3"/>
          <p:cNvSpPr/>
          <p:nvPr/>
        </p:nvSpPr>
        <p:spPr>
          <a:xfrm>
            <a:off x="4672800" y="4581000"/>
            <a:ext cx="0" cy="240840"/>
          </a:xfrm>
          <a:prstGeom prst="line">
            <a:avLst/>
          </a:prstGeom>
          <a:ln w="38160">
            <a:solidFill>
              <a:srgbClr val="eaa900"/>
            </a:solidFill>
            <a:round/>
          </a:ln>
        </p:spPr>
      </p:sp>
      <p:sp>
        <p:nvSpPr>
          <p:cNvPr id="51" name="Line 4"/>
          <p:cNvSpPr/>
          <p:nvPr/>
        </p:nvSpPr>
        <p:spPr>
          <a:xfrm>
            <a:off x="5860800" y="5373000"/>
            <a:ext cx="1139040" cy="0"/>
          </a:xfrm>
          <a:prstGeom prst="line">
            <a:avLst/>
          </a:prstGeom>
          <a:ln w="28440">
            <a:solidFill>
              <a:srgbClr val="eaa900"/>
            </a:solidFill>
            <a:round/>
          </a:ln>
        </p:spPr>
      </p:sp>
      <p:sp>
        <p:nvSpPr>
          <p:cNvPr id="52" name="CustomShape 5"/>
          <p:cNvSpPr/>
          <p:nvPr/>
        </p:nvSpPr>
        <p:spPr>
          <a:xfrm>
            <a:off x="7524360" y="1556640"/>
            <a:ext cx="1007280" cy="364320"/>
          </a:xfrm>
          <a:prstGeom prst="rect">
            <a:avLst/>
          </a:prstGeom>
          <a:noFill/>
          <a:ln>
            <a:noFill/>
          </a:ln>
        </p:spPr>
        <p:txBody>
          <a:bodyPr bIns="45000" lIns="90000" rIns="90000" tIns="45000"/>
          <a:p>
            <a:pPr>
              <a:lnSpc>
                <a:spcPct val="100000"/>
              </a:lnSpc>
            </a:pPr>
            <a:r>
              <a:rPr lang="en-US">
                <a:solidFill>
                  <a:srgbClr val="ffffff"/>
                </a:solidFill>
                <a:latin typeface="Corbel"/>
              </a:rPr>
              <a:t>GPS</a:t>
            </a:r>
            <a:endParaRPr/>
          </a:p>
        </p:txBody>
      </p:sp>
      <p:sp>
        <p:nvSpPr>
          <p:cNvPr id="53" name="CustomShape 6"/>
          <p:cNvSpPr/>
          <p:nvPr/>
        </p:nvSpPr>
        <p:spPr>
          <a:xfrm>
            <a:off x="6804360" y="3416040"/>
            <a:ext cx="2289240" cy="36432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WEB-Portal-Server</a:t>
            </a:r>
            <a:endParaRPr/>
          </a:p>
        </p:txBody>
      </p:sp>
      <p:sp>
        <p:nvSpPr>
          <p:cNvPr id="54" name="CustomShape 7"/>
          <p:cNvSpPr/>
          <p:nvPr/>
        </p:nvSpPr>
        <p:spPr>
          <a:xfrm>
            <a:off x="4005720" y="5188680"/>
            <a:ext cx="1295280" cy="364320"/>
          </a:xfrm>
          <a:prstGeom prst="rect">
            <a:avLst/>
          </a:prstGeom>
          <a:noFill/>
          <a:ln>
            <a:noFill/>
          </a:ln>
        </p:spPr>
        <p:txBody>
          <a:bodyPr bIns="45000" lIns="90000" rIns="90000" tIns="45000"/>
          <a:p>
            <a:pPr algn="ctr">
              <a:lnSpc>
                <a:spcPct val="100000"/>
              </a:lnSpc>
            </a:pPr>
            <a:r>
              <a:rPr lang="en-US">
                <a:solidFill>
                  <a:srgbClr val="ffffff"/>
                </a:solidFill>
                <a:latin typeface="Corbel"/>
              </a:rPr>
              <a:t>Internet</a:t>
            </a:r>
            <a:endParaRPr/>
          </a:p>
        </p:txBody>
      </p:sp>
      <p:sp>
        <p:nvSpPr>
          <p:cNvPr id="55" name="CustomShape 8"/>
          <p:cNvSpPr/>
          <p:nvPr/>
        </p:nvSpPr>
        <p:spPr>
          <a:xfrm>
            <a:off x="4500000" y="4069080"/>
            <a:ext cx="1223280" cy="364320"/>
          </a:xfrm>
          <a:prstGeom prst="rect">
            <a:avLst/>
          </a:prstGeom>
          <a:noFill/>
          <a:ln>
            <a:noFill/>
          </a:ln>
        </p:spPr>
        <p:txBody>
          <a:bodyPr bIns="45000" lIns="90000" rIns="90000" tIns="45000"/>
          <a:p>
            <a:pPr>
              <a:lnSpc>
                <a:spcPct val="100000"/>
              </a:lnSpc>
            </a:pPr>
            <a:r>
              <a:rPr lang="en-US">
                <a:solidFill>
                  <a:srgbClr val="ffffff"/>
                </a:solidFill>
                <a:latin typeface="Corbel"/>
              </a:rPr>
              <a:t>3G Mobile</a:t>
            </a:r>
            <a:endParaRPr/>
          </a:p>
        </p:txBody>
      </p:sp>
      <p:pic>
        <p:nvPicPr>
          <p:cNvPr descr="" id="56" name="Picture 8"/>
          <p:cNvPicPr/>
          <p:nvPr/>
        </p:nvPicPr>
        <p:blipFill>
          <a:blip r:embed="rId6"/>
          <a:stretch>
            <a:fillRect/>
          </a:stretch>
        </p:blipFill>
        <p:spPr>
          <a:xfrm>
            <a:off x="4406040" y="1991160"/>
            <a:ext cx="533520" cy="644400"/>
          </a:xfrm>
          <a:prstGeom prst="rect">
            <a:avLst/>
          </a:prstGeom>
          <a:ln w="9360">
            <a:noFill/>
          </a:ln>
        </p:spPr>
      </p:pic>
      <p:pic>
        <p:nvPicPr>
          <p:cNvPr descr="" id="57" name="Рисунок 28"/>
          <p:cNvPicPr/>
          <p:nvPr/>
        </p:nvPicPr>
        <p:blipFill>
          <a:blip r:embed="rId7"/>
          <a:stretch>
            <a:fillRect/>
          </a:stretch>
        </p:blipFill>
        <p:spPr>
          <a:xfrm>
            <a:off x="870840" y="4358520"/>
            <a:ext cx="1830240" cy="1659240"/>
          </a:xfrm>
          <a:prstGeom prst="rect">
            <a:avLst/>
          </a:prstGeom>
          <a:ln w="63360">
            <a:solidFill>
              <a:srgbClr val="333333"/>
            </a:solidFill>
            <a:round/>
          </a:ln>
        </p:spPr>
      </p:pic>
      <p:pic>
        <p:nvPicPr>
          <p:cNvPr descr="" id="58" name="Рисунок 35"/>
          <p:cNvPicPr/>
          <p:nvPr/>
        </p:nvPicPr>
        <p:blipFill>
          <a:blip r:embed="rId8"/>
          <a:stretch>
            <a:fillRect/>
          </a:stretch>
        </p:blipFill>
        <p:spPr>
          <a:xfrm rot="17047200">
            <a:off x="3431160" y="2060640"/>
            <a:ext cx="591480" cy="424080"/>
          </a:xfrm>
          <a:prstGeom prst="rect">
            <a:avLst/>
          </a:prstGeom>
          <a:ln>
            <a:noFill/>
          </a:ln>
        </p:spPr>
      </p:pic>
      <p:sp>
        <p:nvSpPr>
          <p:cNvPr id="59" name="CustomShape 9"/>
          <p:cNvSpPr/>
          <p:nvPr/>
        </p:nvSpPr>
        <p:spPr>
          <a:xfrm>
            <a:off x="2702160" y="1594080"/>
            <a:ext cx="3158280" cy="36432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RFID-Sensor - Bluetooth </a:t>
            </a:r>
            <a:endParaRPr/>
          </a:p>
        </p:txBody>
      </p:sp>
      <p:sp>
        <p:nvSpPr>
          <p:cNvPr id="60" name="CustomShape 10"/>
          <p:cNvSpPr/>
          <p:nvPr/>
        </p:nvSpPr>
        <p:spPr>
          <a:xfrm>
            <a:off x="5277240" y="4970520"/>
            <a:ext cx="1886400" cy="36432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Cloud services</a:t>
            </a:r>
            <a:endParaRPr/>
          </a:p>
        </p:txBody>
      </p:sp>
      <p:sp>
        <p:nvSpPr>
          <p:cNvPr id="61" name="Line 11"/>
          <p:cNvSpPr/>
          <p:nvPr/>
        </p:nvSpPr>
        <p:spPr>
          <a:xfrm flipV="1">
            <a:off x="3858120" y="2076840"/>
            <a:ext cx="668520" cy="58320"/>
          </a:xfrm>
          <a:prstGeom prst="line">
            <a:avLst/>
          </a:prstGeom>
          <a:ln cap="rnd" w="28440">
            <a:solidFill>
              <a:srgbClr val="eaa900"/>
            </a:solidFill>
            <a:custDash>
              <a:ds d="24964000000" sp="18723000000"/>
            </a:custDash>
            <a:round/>
          </a:ln>
        </p:spPr>
      </p:sp>
      <p:sp>
        <p:nvSpPr>
          <p:cNvPr id="62" name="Line 12"/>
          <p:cNvSpPr/>
          <p:nvPr/>
        </p:nvSpPr>
        <p:spPr>
          <a:xfrm flipV="1">
            <a:off x="4067640" y="2435760"/>
            <a:ext cx="118440" cy="416880"/>
          </a:xfrm>
          <a:prstGeom prst="line">
            <a:avLst/>
          </a:prstGeom>
          <a:ln cap="rnd" w="28440">
            <a:solidFill>
              <a:srgbClr val="eaa900"/>
            </a:solidFill>
            <a:custDash>
              <a:ds d="18723000000" sp="6241000000"/>
            </a:custDash>
            <a:round/>
          </a:ln>
        </p:spPr>
      </p:sp>
      <p:sp>
        <p:nvSpPr>
          <p:cNvPr id="63" name="Line 13"/>
          <p:cNvSpPr/>
          <p:nvPr/>
        </p:nvSpPr>
        <p:spPr>
          <a:xfrm>
            <a:off x="4672800" y="2531520"/>
            <a:ext cx="187200" cy="1253880"/>
          </a:xfrm>
          <a:prstGeom prst="line">
            <a:avLst/>
          </a:prstGeom>
          <a:ln cap="rnd" w="28440">
            <a:solidFill>
              <a:srgbClr val="eaa900"/>
            </a:solidFill>
            <a:custDash>
              <a:ds d="24964000000" sp="18723000000"/>
            </a:custDash>
            <a:round/>
          </a:ln>
        </p:spPr>
      </p:sp>
      <p:sp>
        <p:nvSpPr>
          <p:cNvPr id="64" name="Line 14"/>
          <p:cNvSpPr/>
          <p:nvPr/>
        </p:nvSpPr>
        <p:spPr>
          <a:xfrm flipV="1">
            <a:off x="4860000" y="1844640"/>
            <a:ext cx="1728000" cy="261360"/>
          </a:xfrm>
          <a:prstGeom prst="line">
            <a:avLst/>
          </a:prstGeom>
          <a:ln cap="rnd" w="28440">
            <a:solidFill>
              <a:srgbClr val="eaa900"/>
            </a:solidFill>
            <a:custDash>
              <a:ds d="24964000000" sp="18723000000"/>
            </a:custDash>
            <a:round/>
          </a:ln>
        </p:spPr>
      </p:sp>
      <p:pic>
        <p:nvPicPr>
          <p:cNvPr descr="" id="65" name="Рисунок 31"/>
          <p:cNvPicPr/>
          <p:nvPr/>
        </p:nvPicPr>
        <p:blipFill>
          <a:blip r:embed="rId9"/>
          <a:stretch>
            <a:fillRect/>
          </a:stretch>
        </p:blipFill>
        <p:spPr>
          <a:xfrm>
            <a:off x="6258240" y="1568880"/>
            <a:ext cx="1207440" cy="760320"/>
          </a:xfrm>
          <a:prstGeom prst="rect">
            <a:avLst/>
          </a:prstGeom>
          <a:ln w="9360">
            <a:noFill/>
          </a:ln>
        </p:spPr>
      </p:pic>
      <p:pic>
        <p:nvPicPr>
          <p:cNvPr descr="" id="66" name="Picture 2"/>
          <p:cNvPicPr/>
          <p:nvPr/>
        </p:nvPicPr>
        <p:blipFill>
          <a:blip r:embed="rId10"/>
          <a:stretch>
            <a:fillRect/>
          </a:stretch>
        </p:blipFill>
        <p:spPr>
          <a:xfrm>
            <a:off x="2153160" y="3474000"/>
            <a:ext cx="1330920" cy="864720"/>
          </a:xfrm>
          <a:prstGeom prst="rect">
            <a:avLst/>
          </a:prstGeom>
          <a:ln>
            <a:noFill/>
          </a:ln>
        </p:spPr>
      </p:pic>
      <p:sp>
        <p:nvSpPr>
          <p:cNvPr id="67" name="CustomShape 15"/>
          <p:cNvSpPr/>
          <p:nvPr/>
        </p:nvSpPr>
        <p:spPr>
          <a:xfrm>
            <a:off x="539640" y="3422880"/>
            <a:ext cx="2161800" cy="364320"/>
          </a:xfrm>
          <a:prstGeom prst="rect">
            <a:avLst/>
          </a:prstGeom>
          <a:noFill/>
          <a:ln>
            <a:noFill/>
          </a:ln>
        </p:spPr>
        <p:txBody>
          <a:bodyPr bIns="45000" lIns="90000" rIns="90000" tIns="45000"/>
          <a:p>
            <a:pPr>
              <a:lnSpc>
                <a:spcPct val="100000"/>
              </a:lnSpc>
            </a:pPr>
            <a:r>
              <a:rPr lang="en-US">
                <a:solidFill>
                  <a:srgbClr val="ffffff"/>
                </a:solidFill>
                <a:latin typeface="Corbel"/>
              </a:rPr>
              <a:t>Mobile Administration</a:t>
            </a:r>
            <a:endParaRPr/>
          </a:p>
        </p:txBody>
      </p:sp>
      <p:sp>
        <p:nvSpPr>
          <p:cNvPr id="68" name="Line 16"/>
          <p:cNvSpPr/>
          <p:nvPr/>
        </p:nvSpPr>
        <p:spPr>
          <a:xfrm>
            <a:off x="2939760" y="4168080"/>
            <a:ext cx="1246320" cy="190440"/>
          </a:xfrm>
          <a:prstGeom prst="line">
            <a:avLst/>
          </a:prstGeom>
          <a:ln cap="rnd" w="28440">
            <a:solidFill>
              <a:srgbClr val="eaa900"/>
            </a:solidFill>
            <a:custDash>
              <a:ds d="24964000000" sp="18723000000"/>
            </a:custDash>
            <a:round/>
          </a:ln>
        </p:spPr>
      </p:sp>
      <p:sp>
        <p:nvSpPr>
          <p:cNvPr id="69" name="CustomShape 17"/>
          <p:cNvSpPr/>
          <p:nvPr/>
        </p:nvSpPr>
        <p:spPr>
          <a:xfrm>
            <a:off x="2441160" y="5734800"/>
            <a:ext cx="1655640" cy="364320"/>
          </a:xfrm>
          <a:prstGeom prst="rect">
            <a:avLst/>
          </a:prstGeom>
          <a:noFill/>
          <a:ln>
            <a:noFill/>
          </a:ln>
        </p:spPr>
        <p:txBody>
          <a:bodyPr bIns="45000" lIns="90000" rIns="90000" tIns="45000"/>
          <a:p>
            <a:pPr>
              <a:lnSpc>
                <a:spcPct val="100000"/>
              </a:lnSpc>
            </a:pPr>
            <a:r>
              <a:rPr lang="en-US">
                <a:solidFill>
                  <a:srgbClr val="ffffff"/>
                </a:solidFill>
                <a:latin typeface="Corbel"/>
              </a:rPr>
              <a:t>Dispatcher</a:t>
            </a: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457200" y="15552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КОНЕЦ</a:t>
            </a:r>
            <a:endParaRPr/>
          </a:p>
        </p:txBody>
      </p:sp>
      <p:sp>
        <p:nvSpPr>
          <p:cNvPr id="95" name="CustomShape 2"/>
          <p:cNvSpPr/>
          <p:nvPr/>
        </p:nvSpPr>
        <p:spPr>
          <a:xfrm>
            <a:off x="457200" y="1775160"/>
            <a:ext cx="8228880" cy="4624920"/>
          </a:xfrm>
          <a:prstGeom prst="rect">
            <a:avLst/>
          </a:prstGeom>
          <a:noFill/>
          <a:ln>
            <a:noFill/>
          </a:ln>
        </p:spPr>
        <p:txBody>
          <a:bodyPr bIns="45000" lIns="54720" rIns="90000" tIns="91440"/>
          <a:p>
            <a:pPr algn="ctr">
              <a:lnSpc>
                <a:spcPct val="100000"/>
              </a:lnSpc>
              <a:buSzPct val="25000"/>
              <a:buFont charset="2" typeface="Wingdings 2"/>
              <a:buChar char=""/>
            </a:pPr>
            <a:r>
              <a:rPr b="1" lang="en-US" sz="4400">
                <a:solidFill>
                  <a:srgbClr val="002060"/>
                </a:solidFill>
                <a:latin typeface="Corbel"/>
              </a:rPr>
              <a:t>Благодарим за внимание!</a:t>
            </a:r>
            <a:endParaRPr/>
          </a:p>
          <a:p>
            <a:pPr algn="ctr">
              <a:lnSpc>
                <a:spcPct val="100000"/>
              </a:lnSpc>
            </a:pPr>
            <a:endParaRPr/>
          </a:p>
          <a:p>
            <a:pPr algn="ctr">
              <a:lnSpc>
                <a:spcPct val="100000"/>
              </a:lnSpc>
            </a:pPr>
            <a:endParaRPr/>
          </a:p>
          <a:p>
            <a:pPr algn="ctr">
              <a:lnSpc>
                <a:spcPct val="100000"/>
              </a:lnSpc>
              <a:buSzPct val="25000"/>
              <a:buFont charset="2" typeface="Wingdings 2"/>
              <a:buChar char=""/>
            </a:pPr>
            <a:r>
              <a:rPr b="1" lang="en-US" sz="4400">
                <a:solidFill>
                  <a:srgbClr val="002060"/>
                </a:solidFill>
                <a:latin typeface="Corbel"/>
              </a:rPr>
              <a:t>Вопросы?</a:t>
            </a:r>
            <a:endParaRPr/>
          </a:p>
        </p:txBody>
      </p:sp>
    </p:spTree>
  </p:cSld>
  <p:timing>
    <p:tnLst>
      <p:par>
        <p:cTn dur="indefinite" id="19" nodeType="tmRoot" restart="never">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CustomShape 1"/>
          <p:cNvSpPr/>
          <p:nvPr/>
        </p:nvSpPr>
        <p:spPr>
          <a:xfrm>
            <a:off x="-108360" y="-171360"/>
            <a:ext cx="9288360" cy="157896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endParaRPr/>
          </a:p>
        </p:txBody>
      </p:sp>
      <p:sp>
        <p:nvSpPr>
          <p:cNvPr id="71" name="CustomShape 2"/>
          <p:cNvSpPr/>
          <p:nvPr/>
        </p:nvSpPr>
        <p:spPr>
          <a:xfrm>
            <a:off x="0" y="0"/>
            <a:ext cx="9143280" cy="360"/>
          </a:xfrm>
          <a:prstGeom prst="rect">
            <a:avLst/>
          </a:prstGeom>
          <a:noFill/>
          <a:ln>
            <a:noFill/>
          </a:ln>
        </p:spPr>
      </p:sp>
      <p:sp>
        <p:nvSpPr>
          <p:cNvPr id="72" name="CustomShape 3"/>
          <p:cNvSpPr/>
          <p:nvPr/>
        </p:nvSpPr>
        <p:spPr>
          <a:xfrm>
            <a:off x="4049280" y="1700640"/>
            <a:ext cx="2041560" cy="577440"/>
          </a:xfrm>
          <a:prstGeom prst="rect">
            <a:avLst/>
          </a:prstGeom>
          <a:noFill/>
          <a:ln>
            <a:noFill/>
          </a:ln>
        </p:spPr>
        <p:txBody>
          <a:bodyPr bIns="45000" lIns="90000" rIns="90000" tIns="45000" wrap="none"/>
          <a:p>
            <a:pPr>
              <a:lnSpc>
                <a:spcPct val="100000"/>
              </a:lnSpc>
            </a:pPr>
            <a:r>
              <a:rPr b="1" lang="en-US" sz="3200">
                <a:solidFill>
                  <a:srgbClr val="ffffff"/>
                </a:solidFill>
                <a:latin typeface="Corbel"/>
              </a:rPr>
              <a:t>Mobile Interface 1 </a:t>
            </a:r>
            <a:endParaRPr/>
          </a:p>
        </p:txBody>
      </p:sp>
      <p:pic>
        <p:nvPicPr>
          <p:cNvPr descr="" id="73" name=""/>
          <p:cNvPicPr/>
          <p:nvPr/>
        </p:nvPicPr>
        <p:blipFill>
          <a:blip r:embed="rId1"/>
          <a:stretch>
            <a:fillRect/>
          </a:stretch>
        </p:blipFill>
        <p:spPr>
          <a:xfrm>
            <a:off x="1612800" y="2705040"/>
            <a:ext cx="6235200" cy="2539800"/>
          </a:xfrm>
          <a:prstGeom prst="rect">
            <a:avLst/>
          </a:prstGeom>
          <a:ln>
            <a:solidFill>
              <a:srgbClr val="3465af"/>
            </a:solidFill>
          </a:ln>
        </p:spPr>
      </p:pic>
    </p:spTree>
  </p:cSld>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4" name="Picture 2"/>
          <p:cNvPicPr/>
          <p:nvPr/>
        </p:nvPicPr>
        <p:blipFill>
          <a:blip r:embed="rId1"/>
          <a:stretch>
            <a:fillRect/>
          </a:stretch>
        </p:blipFill>
        <p:spPr>
          <a:xfrm>
            <a:off x="0" y="1401840"/>
            <a:ext cx="9143280" cy="5441400"/>
          </a:xfrm>
          <a:prstGeom prst="rect">
            <a:avLst/>
          </a:prstGeom>
          <a:ln>
            <a:noFill/>
          </a:ln>
        </p:spPr>
      </p:pic>
      <p:sp>
        <p:nvSpPr>
          <p:cNvPr id="75" name="CustomShape 1"/>
          <p:cNvSpPr/>
          <p:nvPr/>
        </p:nvSpPr>
        <p:spPr>
          <a:xfrm>
            <a:off x="474840" y="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
        <p:nvSpPr>
          <p:cNvPr id="76" name="CustomShape 2"/>
          <p:cNvSpPr/>
          <p:nvPr/>
        </p:nvSpPr>
        <p:spPr>
          <a:xfrm>
            <a:off x="3616920" y="1401840"/>
            <a:ext cx="2043000" cy="577440"/>
          </a:xfrm>
          <a:prstGeom prst="rect">
            <a:avLst/>
          </a:prstGeom>
          <a:noFill/>
          <a:ln>
            <a:noFill/>
          </a:ln>
        </p:spPr>
        <p:txBody>
          <a:bodyPr bIns="45000" lIns="90000" rIns="90000" tIns="45000" wrap="none"/>
          <a:p>
            <a:pPr>
              <a:lnSpc>
                <a:spcPct val="100000"/>
              </a:lnSpc>
            </a:pPr>
            <a:r>
              <a:rPr b="1" lang="en-US" sz="3200">
                <a:solidFill>
                  <a:srgbClr val="ffffff"/>
                </a:solidFill>
                <a:latin typeface="Corbel"/>
              </a:rPr>
              <a:t>Mobile Interface 2 </a:t>
            </a:r>
            <a:endParaRPr/>
          </a:p>
        </p:txBody>
      </p:sp>
    </p:spTree>
  </p:cSld>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7" name="Рисунок 5"/>
          <p:cNvPicPr/>
          <p:nvPr/>
        </p:nvPicPr>
        <p:blipFill>
          <a:blip r:embed="rId1"/>
          <a:stretch>
            <a:fillRect/>
          </a:stretch>
        </p:blipFill>
        <p:spPr>
          <a:xfrm>
            <a:off x="14760" y="1510200"/>
            <a:ext cx="9143280" cy="5372640"/>
          </a:xfrm>
          <a:prstGeom prst="rect">
            <a:avLst/>
          </a:prstGeom>
          <a:ln>
            <a:noFill/>
          </a:ln>
        </p:spPr>
      </p:pic>
      <p:sp>
        <p:nvSpPr>
          <p:cNvPr id="78" name="CustomShape 1"/>
          <p:cNvSpPr/>
          <p:nvPr/>
        </p:nvSpPr>
        <p:spPr>
          <a:xfrm>
            <a:off x="457200" y="-2484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
        <p:nvSpPr>
          <p:cNvPr id="79" name="CustomShape 2"/>
          <p:cNvSpPr/>
          <p:nvPr/>
        </p:nvSpPr>
        <p:spPr>
          <a:xfrm>
            <a:off x="755640" y="2565000"/>
            <a:ext cx="2735640" cy="577440"/>
          </a:xfrm>
          <a:prstGeom prst="rect">
            <a:avLst/>
          </a:prstGeom>
          <a:noFill/>
          <a:ln>
            <a:noFill/>
          </a:ln>
        </p:spPr>
        <p:txBody>
          <a:bodyPr bIns="45000" lIns="90000" rIns="90000" tIns="45000"/>
          <a:p>
            <a:pPr>
              <a:lnSpc>
                <a:spcPct val="100000"/>
              </a:lnSpc>
            </a:pPr>
            <a:r>
              <a:rPr b="1" lang="en-US" sz="3200">
                <a:solidFill>
                  <a:srgbClr val="ffffff"/>
                </a:solidFill>
                <a:latin typeface="Corbel"/>
              </a:rPr>
              <a:t>Dispatcher’s interface 1</a:t>
            </a:r>
            <a:endParaRPr/>
          </a:p>
        </p:txBody>
      </p:sp>
    </p:spTree>
  </p:cSld>
  <p:timing>
    <p:tnLst>
      <p:par>
        <p:cTn dur="indefinite" id="7" nodeType="tmRoot" restart="never">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0" name="Picture 2"/>
          <p:cNvPicPr/>
          <p:nvPr/>
        </p:nvPicPr>
        <p:blipFill>
          <a:blip r:embed="rId1"/>
          <a:stretch>
            <a:fillRect/>
          </a:stretch>
        </p:blipFill>
        <p:spPr>
          <a:xfrm>
            <a:off x="0" y="1484640"/>
            <a:ext cx="9168120" cy="5372640"/>
          </a:xfrm>
          <a:prstGeom prst="rect">
            <a:avLst/>
          </a:prstGeom>
          <a:ln>
            <a:noFill/>
          </a:ln>
        </p:spPr>
      </p:pic>
      <p:sp>
        <p:nvSpPr>
          <p:cNvPr id="81" name="CustomShape 1"/>
          <p:cNvSpPr/>
          <p:nvPr/>
        </p:nvSpPr>
        <p:spPr>
          <a:xfrm>
            <a:off x="107640" y="3586320"/>
            <a:ext cx="2735640" cy="577440"/>
          </a:xfrm>
          <a:prstGeom prst="rect">
            <a:avLst/>
          </a:prstGeom>
          <a:noFill/>
          <a:ln>
            <a:noFill/>
          </a:ln>
        </p:spPr>
        <p:txBody>
          <a:bodyPr bIns="45000" lIns="90000" rIns="90000" tIns="45000"/>
          <a:p>
            <a:pPr>
              <a:lnSpc>
                <a:spcPct val="100000"/>
              </a:lnSpc>
            </a:pPr>
            <a:r>
              <a:rPr b="1" lang="en-US" sz="3200">
                <a:solidFill>
                  <a:srgbClr val="ffffff"/>
                </a:solidFill>
                <a:latin typeface="Corbel"/>
              </a:rPr>
              <a:t>Dispatcher’s interface 2</a:t>
            </a:r>
            <a:endParaRPr/>
          </a:p>
        </p:txBody>
      </p:sp>
      <p:sp>
        <p:nvSpPr>
          <p:cNvPr id="82" name="CustomShape 2"/>
          <p:cNvSpPr/>
          <p:nvPr/>
        </p:nvSpPr>
        <p:spPr>
          <a:xfrm>
            <a:off x="0" y="0"/>
            <a:ext cx="9035280" cy="140724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Tree>
  </p:cSld>
  <p:timing>
    <p:tnLst>
      <p:par>
        <p:cTn dur="indefinite" id="9" nodeType="tmRoot" restart="never">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Picture 2"/>
          <p:cNvPicPr/>
          <p:nvPr/>
        </p:nvPicPr>
        <p:blipFill>
          <a:blip r:embed="rId1"/>
          <a:stretch>
            <a:fillRect/>
          </a:stretch>
        </p:blipFill>
        <p:spPr>
          <a:xfrm>
            <a:off x="0" y="1484640"/>
            <a:ext cx="9143280" cy="5372640"/>
          </a:xfrm>
          <a:prstGeom prst="rect">
            <a:avLst/>
          </a:prstGeom>
          <a:ln>
            <a:noFill/>
          </a:ln>
        </p:spPr>
      </p:pic>
      <p:sp>
        <p:nvSpPr>
          <p:cNvPr id="84" name="CustomShape 1"/>
          <p:cNvSpPr/>
          <p:nvPr/>
        </p:nvSpPr>
        <p:spPr>
          <a:xfrm>
            <a:off x="310680" y="-15480"/>
            <a:ext cx="853956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
        <p:nvSpPr>
          <p:cNvPr id="85" name="CustomShape 2"/>
          <p:cNvSpPr/>
          <p:nvPr/>
        </p:nvSpPr>
        <p:spPr>
          <a:xfrm>
            <a:off x="3348000" y="1492200"/>
            <a:ext cx="2951640" cy="577440"/>
          </a:xfrm>
          <a:prstGeom prst="rect">
            <a:avLst/>
          </a:prstGeom>
          <a:noFill/>
          <a:ln>
            <a:noFill/>
          </a:ln>
        </p:spPr>
        <p:txBody>
          <a:bodyPr bIns="45000" lIns="90000" rIns="90000" tIns="45000"/>
          <a:p>
            <a:pPr>
              <a:lnSpc>
                <a:spcPct val="100000"/>
              </a:lnSpc>
            </a:pPr>
            <a:r>
              <a:rPr b="1" lang="en-US" sz="3200">
                <a:solidFill>
                  <a:srgbClr val="ffffff"/>
                </a:solidFill>
                <a:latin typeface="Corbel"/>
              </a:rPr>
              <a:t>Database</a:t>
            </a:r>
            <a:endParaRPr/>
          </a:p>
        </p:txBody>
      </p:sp>
    </p:spTree>
  </p:cSld>
  <p:timing>
    <p:tnLst>
      <p:par>
        <p:cTn dur="indefinite" id="11" nodeType="tmRoot" restart="never">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CustomShape 1"/>
          <p:cNvSpPr/>
          <p:nvPr/>
        </p:nvSpPr>
        <p:spPr>
          <a:xfrm>
            <a:off x="467640" y="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pic>
        <p:nvPicPr>
          <p:cNvPr descr="" id="87" name="Picture 2"/>
          <p:cNvPicPr/>
          <p:nvPr/>
        </p:nvPicPr>
        <p:blipFill>
          <a:blip r:embed="rId1"/>
          <a:stretch>
            <a:fillRect/>
          </a:stretch>
        </p:blipFill>
        <p:spPr>
          <a:xfrm>
            <a:off x="0" y="1484640"/>
            <a:ext cx="9143280" cy="5372640"/>
          </a:xfrm>
          <a:prstGeom prst="rect">
            <a:avLst/>
          </a:prstGeom>
          <a:ln>
            <a:noFill/>
          </a:ln>
        </p:spPr>
      </p:pic>
      <p:sp>
        <p:nvSpPr>
          <p:cNvPr id="88" name="CustomShape 2"/>
          <p:cNvSpPr/>
          <p:nvPr/>
        </p:nvSpPr>
        <p:spPr>
          <a:xfrm>
            <a:off x="3780000" y="1628640"/>
            <a:ext cx="3095640" cy="577440"/>
          </a:xfrm>
          <a:prstGeom prst="rect">
            <a:avLst/>
          </a:prstGeom>
          <a:noFill/>
          <a:ln>
            <a:noFill/>
          </a:ln>
        </p:spPr>
        <p:txBody>
          <a:bodyPr bIns="45000" lIns="90000" rIns="90000" tIns="45000"/>
          <a:p>
            <a:pPr>
              <a:lnSpc>
                <a:spcPct val="100000"/>
              </a:lnSpc>
            </a:pPr>
            <a:r>
              <a:rPr b="1" lang="en-US" sz="3200">
                <a:solidFill>
                  <a:srgbClr val="ffffff"/>
                </a:solidFill>
                <a:latin typeface="Corbel"/>
              </a:rPr>
              <a:t>Report 1</a:t>
            </a:r>
            <a:endParaRPr/>
          </a:p>
        </p:txBody>
      </p:sp>
    </p:spTree>
  </p:cSld>
  <p:timing>
    <p:tnLst>
      <p:par>
        <p:cTn dur="indefinite" id="13" nodeType="tmRoot" restart="never">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9" name="Picture 2"/>
          <p:cNvPicPr/>
          <p:nvPr/>
        </p:nvPicPr>
        <p:blipFill>
          <a:blip r:embed="rId1"/>
          <a:stretch>
            <a:fillRect/>
          </a:stretch>
        </p:blipFill>
        <p:spPr>
          <a:xfrm>
            <a:off x="0" y="1484640"/>
            <a:ext cx="9162360" cy="5413680"/>
          </a:xfrm>
          <a:prstGeom prst="rect">
            <a:avLst/>
          </a:prstGeom>
          <a:ln>
            <a:noFill/>
          </a:ln>
        </p:spPr>
      </p:pic>
      <p:sp>
        <p:nvSpPr>
          <p:cNvPr id="90" name="CustomShape 1"/>
          <p:cNvSpPr/>
          <p:nvPr/>
        </p:nvSpPr>
        <p:spPr>
          <a:xfrm>
            <a:off x="3516840" y="1477440"/>
            <a:ext cx="3095640" cy="577440"/>
          </a:xfrm>
          <a:prstGeom prst="rect">
            <a:avLst/>
          </a:prstGeom>
          <a:noFill/>
          <a:ln>
            <a:noFill/>
          </a:ln>
        </p:spPr>
        <p:txBody>
          <a:bodyPr bIns="45000" lIns="90000" rIns="90000" tIns="45000"/>
          <a:p>
            <a:pPr>
              <a:lnSpc>
                <a:spcPct val="100000"/>
              </a:lnSpc>
            </a:pPr>
            <a:r>
              <a:rPr b="1" lang="en-US" sz="3200">
                <a:solidFill>
                  <a:srgbClr val="ffffff"/>
                </a:solidFill>
                <a:latin typeface="Corbel"/>
              </a:rPr>
              <a:t>Report 2</a:t>
            </a:r>
            <a:endParaRPr/>
          </a:p>
        </p:txBody>
      </p:sp>
      <p:sp>
        <p:nvSpPr>
          <p:cNvPr id="91" name="CustomShape 2"/>
          <p:cNvSpPr/>
          <p:nvPr/>
        </p:nvSpPr>
        <p:spPr>
          <a:xfrm>
            <a:off x="466560" y="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Tree>
  </p:cSld>
  <p:timing>
    <p:tnLst>
      <p:par>
        <p:cTn dur="indefinite" id="15" nodeType="tmRoot" restart="never">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CustomShape 1"/>
          <p:cNvSpPr/>
          <p:nvPr/>
        </p:nvSpPr>
        <p:spPr>
          <a:xfrm>
            <a:off x="467640" y="44640"/>
            <a:ext cx="8228880" cy="1252080"/>
          </a:xfrm>
          <a:prstGeom prst="rect">
            <a:avLst/>
          </a:prstGeom>
          <a:noFill/>
          <a:ln>
            <a:noFill/>
          </a:ln>
        </p:spPr>
        <p:txBody>
          <a:bodyPr anchor="ctr" bIns="45000" lIns="90000" rIns="45720" tIns="45000"/>
          <a:p>
            <a:pPr algn="ctr">
              <a:lnSpc>
                <a:spcPct val="100000"/>
              </a:lnSpc>
            </a:pPr>
            <a:r>
              <a:rPr b="1" lang="en-US" sz="4500">
                <a:solidFill>
                  <a:srgbClr val="f0ad00"/>
                </a:solidFill>
                <a:latin typeface="Corbel"/>
              </a:rPr>
              <a:t>SCADA- система уборки мусорных контейнеров</a:t>
            </a:r>
            <a:r>
              <a:rPr b="1" lang="en-US" sz="4500">
                <a:solidFill>
                  <a:srgbClr val="f0ad00"/>
                </a:solidFill>
                <a:latin typeface="Corbel"/>
              </a:rPr>
              <a:t> </a:t>
            </a:r>
            <a:endParaRPr/>
          </a:p>
        </p:txBody>
      </p:sp>
      <p:sp>
        <p:nvSpPr>
          <p:cNvPr id="93" name="CustomShape 2"/>
          <p:cNvSpPr/>
          <p:nvPr/>
        </p:nvSpPr>
        <p:spPr>
          <a:xfrm>
            <a:off x="1188720" y="1484640"/>
            <a:ext cx="6766560" cy="4934880"/>
          </a:xfrm>
          <a:prstGeom prst="rect">
            <a:avLst/>
          </a:prstGeom>
          <a:noFill/>
          <a:ln>
            <a:noFill/>
          </a:ln>
        </p:spPr>
        <p:txBody>
          <a:bodyPr bIns="45000" lIns="90000" rIns="90000" tIns="45000"/>
          <a:p>
            <a:pPr algn="ctr">
              <a:lnSpc>
                <a:spcPct val="100000"/>
              </a:lnSpc>
            </a:pPr>
            <a:r>
              <a:rPr b="1" lang="en-US" sz="3600">
                <a:solidFill>
                  <a:srgbClr val="002060"/>
                </a:solidFill>
                <a:latin typeface="Corbel"/>
              </a:rPr>
              <a:t>Преимущества</a:t>
            </a:r>
            <a:endParaRPr/>
          </a:p>
          <a:p>
            <a:pPr algn="ctr">
              <a:lnSpc>
                <a:spcPct val="100000"/>
              </a:lnSpc>
            </a:pPr>
            <a:endParaRPr/>
          </a:p>
          <a:p>
            <a:pPr algn="ctr">
              <a:lnSpc>
                <a:spcPct val="100000"/>
              </a:lnSpc>
            </a:pPr>
            <a:r>
              <a:rPr b="1" lang="en-US" sz="3200">
                <a:solidFill>
                  <a:srgbClr val="002060"/>
                </a:solidFill>
                <a:latin typeface="Corbel"/>
              </a:rPr>
              <a:t>В период эксплуатации ИТС повысилось качество обслуживания клиентов,</a:t>
            </a:r>
            <a:endParaRPr/>
          </a:p>
          <a:p>
            <a:pPr algn="ctr">
              <a:lnSpc>
                <a:spcPct val="100000"/>
              </a:lnSpc>
            </a:pPr>
            <a:r>
              <a:rPr b="1" lang="en-US" sz="3200">
                <a:solidFill>
                  <a:srgbClr val="002060"/>
                </a:solidFill>
                <a:latin typeface="Corbel"/>
              </a:rPr>
              <a:t>была автоматизирована рутинная работа (отчеты) , </a:t>
            </a:r>
            <a:endParaRPr/>
          </a:p>
          <a:p>
            <a:pPr algn="ctr">
              <a:lnSpc>
                <a:spcPct val="100000"/>
              </a:lnSpc>
            </a:pPr>
            <a:r>
              <a:rPr b="1" lang="en-US" sz="3200">
                <a:solidFill>
                  <a:srgbClr val="002060"/>
                </a:solidFill>
                <a:latin typeface="Corbel"/>
              </a:rPr>
              <a:t>была дисциплинирована работа водителей и персонала администрации.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timing>
    <p:tnLst>
      <p:par>
        <p:cTn dur="indefinite" id="17" nodeType="tmRoot" restart="never">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